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15" r:id="rId2"/>
    <p:sldId id="320" r:id="rId3"/>
    <p:sldId id="381" r:id="rId4"/>
    <p:sldId id="379" r:id="rId5"/>
    <p:sldId id="370" r:id="rId6"/>
    <p:sldId id="357" r:id="rId7"/>
    <p:sldId id="383" r:id="rId8"/>
    <p:sldId id="371" r:id="rId9"/>
    <p:sldId id="384" r:id="rId10"/>
    <p:sldId id="361" r:id="rId11"/>
    <p:sldId id="385" r:id="rId12"/>
    <p:sldId id="373" r:id="rId13"/>
    <p:sldId id="386" r:id="rId14"/>
    <p:sldId id="387" r:id="rId15"/>
    <p:sldId id="388" r:id="rId16"/>
    <p:sldId id="390" r:id="rId17"/>
    <p:sldId id="342" r:id="rId18"/>
    <p:sldId id="350" r:id="rId19"/>
    <p:sldId id="393" r:id="rId20"/>
    <p:sldId id="395" r:id="rId21"/>
    <p:sldId id="394" r:id="rId22"/>
    <p:sldId id="356" r:id="rId23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EF"/>
    <a:srgbClr val="FF5BE8"/>
    <a:srgbClr val="30F047"/>
    <a:srgbClr val="90F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281" autoAdjust="0"/>
  </p:normalViewPr>
  <p:slideViewPr>
    <p:cSldViewPr snapToGrid="0" snapToObjects="1">
      <p:cViewPr varScale="1">
        <p:scale>
          <a:sx n="101" d="100"/>
          <a:sy n="101" d="100"/>
        </p:scale>
        <p:origin x="9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E4225-1702-5949-84B4-A683F9694876}" type="datetimeFigureOut">
              <a:rPr lang="fr-FR" smtClean="0"/>
              <a:t>30/09/2025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04BF-DC4A-304C-B37C-73B34A2C4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09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1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22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6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8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1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729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Marie ou Morgane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94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Marie ou Morgane / Retours d’expérience dans des revues professionnelles francophones</a:t>
            </a:r>
          </a:p>
          <a:p>
            <a:r>
              <a:rPr lang="fr-FR" dirty="0"/>
              <a:t>Communications ou posters en congrès/séminaires/journées d’étude</a:t>
            </a:r>
          </a:p>
          <a:p>
            <a:r>
              <a:rPr lang="fr-FR"/>
              <a:t>Publications en revues scientifiques (classées SIGAPS)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732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Marie ou Morgane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11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404BF-DC4A-304C-B37C-73B34A2C4A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82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3E13FC-FB46-A24E-A6FA-814C05CD44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49D885B-3E9F-334E-9C0B-6BAED7B29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7951574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82D4B90F-C2D7-EE45-A538-2432D1DB5E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2" y="3215844"/>
            <a:ext cx="7951573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du document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31A768BD-20B1-CB43-9A3A-90A32CCC7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2439" y="6035469"/>
            <a:ext cx="5681759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ÉMETTEUR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D408B51D-4553-1043-9B79-6FDF4D851A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622" y="6035467"/>
            <a:ext cx="1079091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00/00/0000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058" y="3856425"/>
            <a:ext cx="2473200" cy="2473200"/>
          </a:xfrm>
          <a:prstGeom prst="rect">
            <a:avLst/>
          </a:prstGeom>
          <a:ln>
            <a:noFill/>
          </a:ln>
        </p:spPr>
      </p:pic>
      <p:sp>
        <p:nvSpPr>
          <p:cNvPr id="5" name="ZoneTexte 4"/>
          <p:cNvSpPr txBox="1"/>
          <p:nvPr userDrawn="1"/>
        </p:nvSpPr>
        <p:spPr>
          <a:xfrm>
            <a:off x="9683932" y="6396969"/>
            <a:ext cx="214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F0"/>
                </a:solidFill>
              </a:rPr>
              <a:t>www.chu-lyon.fr</a:t>
            </a:r>
          </a:p>
        </p:txBody>
      </p:sp>
    </p:spTree>
    <p:extLst>
      <p:ext uri="{BB962C8B-B14F-4D97-AF65-F5344CB8AC3E}">
        <p14:creationId xmlns:p14="http://schemas.microsoft.com/office/powerpoint/2010/main" val="39881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mé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E2FB1-7F14-7D4F-BC43-06295636095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784134" y="732616"/>
            <a:ext cx="4660304" cy="55896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fr-FR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dirty="0"/>
              <a:t>Insérer une image ou une vidéo</a:t>
            </a:r>
          </a:p>
        </p:txBody>
      </p:sp>
      <p:sp>
        <p:nvSpPr>
          <p:cNvPr id="9" name="Espace réservé du texte 15">
            <a:extLst>
              <a:ext uri="{FF2B5EF4-FFF2-40B4-BE49-F238E27FC236}">
                <a16:creationId xmlns:a16="http://schemas.microsoft.com/office/drawing/2014/main" id="{E1EF9903-A76D-CC42-BA54-256E478B0A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2144390"/>
            <a:ext cx="4968000" cy="4177902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398463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Police système"/>
              <a:buChar char="●"/>
              <a:tabLst/>
              <a:defRPr sz="3000" b="0">
                <a:latin typeface="+mn-lt"/>
              </a:defRPr>
            </a:lvl1pPr>
            <a:lvl2pPr marL="800100" indent="-342900">
              <a:lnSpc>
                <a:spcPct val="100000"/>
              </a:lnSpc>
              <a:buClr>
                <a:schemeClr val="tx2"/>
              </a:buClr>
              <a:buSzPct val="120000"/>
              <a:buFont typeface="Police système"/>
              <a:buChar char="•"/>
              <a:defRPr sz="2600" b="0">
                <a:latin typeface="+mn-lt"/>
              </a:defRPr>
            </a:lvl2pPr>
            <a:lvl3pPr marL="1143000" indent="-296863">
              <a:lnSpc>
                <a:spcPct val="100000"/>
              </a:lnSpc>
              <a:buFont typeface="Police système"/>
              <a:buChar char="•"/>
              <a:tabLst/>
              <a:defRPr sz="2400" b="0">
                <a:latin typeface="+mn-lt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/>
            </a:lvl4pPr>
            <a:lvl5pPr marL="1649413" indent="-263525">
              <a:buFont typeface="Arial" panose="020B0604020202020204" pitchFamily="34" charset="0"/>
              <a:buChar char="•"/>
              <a:tabLst/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773" y="5689325"/>
            <a:ext cx="641385" cy="641385"/>
          </a:xfrm>
          <a:prstGeom prst="rect">
            <a:avLst/>
          </a:prstGeom>
        </p:spPr>
      </p:pic>
      <p:sp>
        <p:nvSpPr>
          <p:cNvPr id="11" name="Espace réservé du numéro de diapositive 38">
            <a:extLst>
              <a:ext uri="{FF2B5EF4-FFF2-40B4-BE49-F238E27FC236}">
                <a16:creationId xmlns:a16="http://schemas.microsoft.com/office/drawing/2014/main" id="{63FECCC0-37DB-2141-8E8E-B50975E6D8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79191" y="588342"/>
            <a:ext cx="612809" cy="613639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27F63893-9D7C-4D41-AC61-E8ABFBCB521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2ACF2E53-88F6-BD4B-99E6-ADECF414C9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4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F02F07DF-2781-AF4D-A902-322A8945E5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23567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30D20D-D1DE-C64A-8EBA-EE94470DA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Espace réservé du texte 16">
            <a:extLst>
              <a:ext uri="{FF2B5EF4-FFF2-40B4-BE49-F238E27FC236}">
                <a16:creationId xmlns:a16="http://schemas.microsoft.com/office/drawing/2014/main" id="{FFB94C3B-CC89-6A42-9C48-9A622FE556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10132" y="1713232"/>
            <a:ext cx="2137918" cy="897052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marL="0" indent="0">
              <a:buFontTx/>
              <a:buNone/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B9C05916-67BA-714D-AF12-F1123988DF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10132" y="2623950"/>
            <a:ext cx="2137918" cy="89653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Légende</a:t>
            </a:r>
          </a:p>
        </p:txBody>
      </p:sp>
      <p:sp>
        <p:nvSpPr>
          <p:cNvPr id="53" name="Espace réservé du texte 16">
            <a:extLst>
              <a:ext uri="{FF2B5EF4-FFF2-40B4-BE49-F238E27FC236}">
                <a16:creationId xmlns:a16="http://schemas.microsoft.com/office/drawing/2014/main" id="{64340280-370A-2544-BB36-7D237E2F9F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41582" y="1713232"/>
            <a:ext cx="2089468" cy="897052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marL="0" indent="0">
              <a:buFontTx/>
              <a:buNone/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54" name="Espace réservé du texte 51">
            <a:extLst>
              <a:ext uri="{FF2B5EF4-FFF2-40B4-BE49-F238E27FC236}">
                <a16:creationId xmlns:a16="http://schemas.microsoft.com/office/drawing/2014/main" id="{64A4FA35-703D-C94B-9B8B-E9FCEA0295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1582" y="2623950"/>
            <a:ext cx="2089468" cy="89653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Légende</a:t>
            </a:r>
          </a:p>
        </p:txBody>
      </p:sp>
      <p:sp>
        <p:nvSpPr>
          <p:cNvPr id="55" name="Espace réservé du texte 16">
            <a:extLst>
              <a:ext uri="{FF2B5EF4-FFF2-40B4-BE49-F238E27FC236}">
                <a16:creationId xmlns:a16="http://schemas.microsoft.com/office/drawing/2014/main" id="{1D0AE05F-283A-4543-A482-0B71F26072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99182" y="1713232"/>
            <a:ext cx="2089468" cy="897052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marL="0" indent="0">
              <a:buFontTx/>
              <a:buNone/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56" name="Espace réservé du texte 51">
            <a:extLst>
              <a:ext uri="{FF2B5EF4-FFF2-40B4-BE49-F238E27FC236}">
                <a16:creationId xmlns:a16="http://schemas.microsoft.com/office/drawing/2014/main" id="{50A22D69-C202-3D4A-9E8E-49D9CE49F78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99182" y="2623950"/>
            <a:ext cx="2089468" cy="89653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Légende</a:t>
            </a:r>
          </a:p>
        </p:txBody>
      </p:sp>
      <p:sp>
        <p:nvSpPr>
          <p:cNvPr id="57" name="Espace réservé du texte 16">
            <a:extLst>
              <a:ext uri="{FF2B5EF4-FFF2-40B4-BE49-F238E27FC236}">
                <a16:creationId xmlns:a16="http://schemas.microsoft.com/office/drawing/2014/main" id="{B5FEE436-9170-0749-B593-DFB26D59B0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22382" y="4178024"/>
            <a:ext cx="2089468" cy="897052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marL="0" indent="0">
              <a:buFontTx/>
              <a:buNone/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58" name="Espace réservé du texte 51">
            <a:extLst>
              <a:ext uri="{FF2B5EF4-FFF2-40B4-BE49-F238E27FC236}">
                <a16:creationId xmlns:a16="http://schemas.microsoft.com/office/drawing/2014/main" id="{CFB13ECB-6A43-7146-AD47-44D77E7EFD9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22382" y="5088742"/>
            <a:ext cx="2089468" cy="89653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Légende</a:t>
            </a:r>
          </a:p>
        </p:txBody>
      </p:sp>
      <p:sp>
        <p:nvSpPr>
          <p:cNvPr id="59" name="Espace réservé du texte 16">
            <a:extLst>
              <a:ext uri="{FF2B5EF4-FFF2-40B4-BE49-F238E27FC236}">
                <a16:creationId xmlns:a16="http://schemas.microsoft.com/office/drawing/2014/main" id="{5F82516C-BC4E-D440-AD76-76B937DFFCB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699182" y="4178024"/>
            <a:ext cx="2089468" cy="897052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marL="0" indent="0">
              <a:buFontTx/>
              <a:buNone/>
              <a:defRPr sz="5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000</a:t>
            </a:r>
          </a:p>
        </p:txBody>
      </p:sp>
      <p:sp>
        <p:nvSpPr>
          <p:cNvPr id="60" name="Espace réservé du texte 51">
            <a:extLst>
              <a:ext uri="{FF2B5EF4-FFF2-40B4-BE49-F238E27FC236}">
                <a16:creationId xmlns:a16="http://schemas.microsoft.com/office/drawing/2014/main" id="{7E8B8782-3BDA-A342-ABA3-33BB2E880BB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99182" y="5088742"/>
            <a:ext cx="2089468" cy="89653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Légende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6C19BA67-5EFC-C944-8B77-704D5ED6ED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0906" y="732616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PAGE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773" y="5689325"/>
            <a:ext cx="641385" cy="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8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7227" y="3840480"/>
            <a:ext cx="2484773" cy="2484773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1297623" y="5337611"/>
            <a:ext cx="206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</a:rPr>
              <a:t>www.chu-lyon.fr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1343277" y="1602223"/>
            <a:ext cx="2557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B0F0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94664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3E13FC-FB46-A24E-A6FA-814C05CD44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49D885B-3E9F-334E-9C0B-6BAED7B29D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7951574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82D4B90F-C2D7-EE45-A538-2432D1DB5E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2" y="3215844"/>
            <a:ext cx="7951573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document</a:t>
            </a:r>
          </a:p>
        </p:txBody>
      </p:sp>
      <p:sp>
        <p:nvSpPr>
          <p:cNvPr id="8" name="Espace réservé du texte 16">
            <a:extLst>
              <a:ext uri="{FF2B5EF4-FFF2-40B4-BE49-F238E27FC236}">
                <a16:creationId xmlns:a16="http://schemas.microsoft.com/office/drawing/2014/main" id="{31A768BD-20B1-CB43-9A3A-90A32CCC7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2439" y="6035469"/>
            <a:ext cx="5681759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ÉMETTEUR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D408B51D-4553-1043-9B79-6FDF4D851A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622" y="6035467"/>
            <a:ext cx="1079091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00/00/0000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058" y="3856425"/>
            <a:ext cx="2473200" cy="2473200"/>
          </a:xfrm>
          <a:prstGeom prst="rect">
            <a:avLst/>
          </a:prstGeom>
          <a:ln>
            <a:noFill/>
          </a:ln>
        </p:spPr>
      </p:pic>
      <p:sp>
        <p:nvSpPr>
          <p:cNvPr id="5" name="ZoneTexte 4"/>
          <p:cNvSpPr txBox="1"/>
          <p:nvPr userDrawn="1"/>
        </p:nvSpPr>
        <p:spPr>
          <a:xfrm>
            <a:off x="9683932" y="6396969"/>
            <a:ext cx="214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F0"/>
                </a:solidFill>
              </a:rPr>
              <a:t>www.chu-lyon.fr</a:t>
            </a:r>
          </a:p>
        </p:txBody>
      </p:sp>
    </p:spTree>
    <p:extLst>
      <p:ext uri="{BB962C8B-B14F-4D97-AF65-F5344CB8AC3E}">
        <p14:creationId xmlns:p14="http://schemas.microsoft.com/office/powerpoint/2010/main" val="365225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photo co-bran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050763E-3AA9-9348-8334-FD3EC68C2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space réservé du texte 16">
            <a:extLst>
              <a:ext uri="{FF2B5EF4-FFF2-40B4-BE49-F238E27FC236}">
                <a16:creationId xmlns:a16="http://schemas.microsoft.com/office/drawing/2014/main" id="{E9C0906D-63AA-E54A-AA0B-FED4C0CA9D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8451297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93748548-CF50-8749-8B8B-6CCAB804C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3" y="3215844"/>
            <a:ext cx="8451296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du document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5C008311-3B8A-F34E-873D-0BA77F0B39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2439" y="6035469"/>
            <a:ext cx="5681759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ÉMETTEUR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953B6F30-1B78-8141-B384-2C87BEA36A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622" y="6035467"/>
            <a:ext cx="1079091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00/00/0000</a:t>
            </a:r>
          </a:p>
        </p:txBody>
      </p:sp>
      <p:sp>
        <p:nvSpPr>
          <p:cNvPr id="13" name="Espace réservé pour une image  18">
            <a:extLst>
              <a:ext uri="{FF2B5EF4-FFF2-40B4-BE49-F238E27FC236}">
                <a16:creationId xmlns:a16="http://schemas.microsoft.com/office/drawing/2014/main" id="{C9B6F547-5B0C-884B-9A63-E826D2E4FA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47767" y="5093677"/>
            <a:ext cx="1764000" cy="1225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Insérer logo partenaire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119" y="5095222"/>
            <a:ext cx="1234800" cy="1234800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8487993" y="6400595"/>
            <a:ext cx="1741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F0"/>
                </a:solidFill>
              </a:rPr>
              <a:t>www.chu-lyon.fr</a:t>
            </a:r>
          </a:p>
        </p:txBody>
      </p:sp>
    </p:spTree>
    <p:extLst>
      <p:ext uri="{BB962C8B-B14F-4D97-AF65-F5344CB8AC3E}">
        <p14:creationId xmlns:p14="http://schemas.microsoft.com/office/powerpoint/2010/main" val="12008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 blanche co-bran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10DDF5-B290-9344-B41E-4A049348F3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C705252-538C-4447-9395-4593D7DE4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7190923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9A94901C-165A-C748-958B-6CA3B7E66C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3" y="3215844"/>
            <a:ext cx="7190922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du document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AF34EF6-6A3E-4F4E-A250-0751CB2732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2439" y="6035469"/>
            <a:ext cx="5681759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ÉMETTEUR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59AAD2E0-6320-B74D-9468-DD1ABE8A49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622" y="6035467"/>
            <a:ext cx="1079091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00/00/0000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7740" y="3855489"/>
            <a:ext cx="2473885" cy="2473885"/>
          </a:xfrm>
          <a:prstGeom prst="rect">
            <a:avLst/>
          </a:prstGeom>
        </p:spPr>
      </p:pic>
      <p:sp>
        <p:nvSpPr>
          <p:cNvPr id="3" name="ZoneTexte 2"/>
          <p:cNvSpPr txBox="1"/>
          <p:nvPr userDrawn="1"/>
        </p:nvSpPr>
        <p:spPr>
          <a:xfrm>
            <a:off x="9677394" y="6409304"/>
            <a:ext cx="1907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F0"/>
                </a:solidFill>
              </a:rPr>
              <a:t>www.chu-lyon.fr</a:t>
            </a:r>
          </a:p>
        </p:txBody>
      </p:sp>
    </p:spTree>
    <p:extLst>
      <p:ext uri="{BB962C8B-B14F-4D97-AF65-F5344CB8AC3E}">
        <p14:creationId xmlns:p14="http://schemas.microsoft.com/office/powerpoint/2010/main" val="182464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blanche co-bran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E79C32-E405-3940-8D65-16FAA30D88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Espace réservé pour une image  18">
            <a:extLst>
              <a:ext uri="{FF2B5EF4-FFF2-40B4-BE49-F238E27FC236}">
                <a16:creationId xmlns:a16="http://schemas.microsoft.com/office/drawing/2014/main" id="{0B748D32-F486-0643-A40C-5DC0319A18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47767" y="5093677"/>
            <a:ext cx="1764000" cy="12250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Insérer logo partenaire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C705252-538C-4447-9395-4593D7DE4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7222155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9A94901C-165A-C748-958B-6CA3B7E66C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3" y="3215844"/>
            <a:ext cx="7222154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du document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4AF34EF6-6A3E-4F4E-A250-0751CB2732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2439" y="6035469"/>
            <a:ext cx="5681759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ÉMETTEUR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F338564B-EAE8-6E41-A556-0447286DFC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622" y="6035467"/>
            <a:ext cx="1079091" cy="3651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1400" b="0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00/00/0000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777" y="5094294"/>
            <a:ext cx="1234800" cy="1234800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8466906" y="6400595"/>
            <a:ext cx="2151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F0"/>
                </a:solidFill>
              </a:rPr>
              <a:t>www.chu-lyon.fr</a:t>
            </a:r>
          </a:p>
        </p:txBody>
      </p:sp>
    </p:spTree>
    <p:extLst>
      <p:ext uri="{BB962C8B-B14F-4D97-AF65-F5344CB8AC3E}">
        <p14:creationId xmlns:p14="http://schemas.microsoft.com/office/powerpoint/2010/main" val="21040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D3A36A9-D6E9-B147-8D5A-8C932FEADB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5F4B5063-2AF5-214D-A5D9-9F7AF78BA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7622" y="4110766"/>
            <a:ext cx="8437097" cy="8846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FontTx/>
              <a:buNone/>
              <a:defRPr sz="24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1EBF49F-6807-034D-871E-3E484D2152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7623" y="3215844"/>
            <a:ext cx="8437096" cy="8846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457" y="5701445"/>
            <a:ext cx="627252" cy="6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8">
            <a:extLst>
              <a:ext uri="{FF2B5EF4-FFF2-40B4-BE49-F238E27FC236}">
                <a16:creationId xmlns:a16="http://schemas.microsoft.com/office/drawing/2014/main" id="{63FECCC0-37DB-2141-8E8E-B50975E6D8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79191" y="588342"/>
            <a:ext cx="612809" cy="613639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27F63893-9D7C-4D41-AC61-E8ABFBCB521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B2BB946-576E-284A-832D-770AB715C9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10132" y="2185004"/>
            <a:ext cx="10134306" cy="4088735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398463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Police système"/>
              <a:buChar char="●"/>
              <a:tabLst/>
              <a:defRPr sz="3000" b="0">
                <a:latin typeface="+mn-lt"/>
              </a:defRPr>
            </a:lvl1pPr>
            <a:lvl2pPr marL="800100" indent="-342900">
              <a:lnSpc>
                <a:spcPct val="100000"/>
              </a:lnSpc>
              <a:buClr>
                <a:schemeClr val="tx2"/>
              </a:buClr>
              <a:buSzPct val="120000"/>
              <a:buFont typeface="Police système"/>
              <a:buChar char="•"/>
              <a:defRPr sz="2600" b="0">
                <a:latin typeface="+mn-lt"/>
              </a:defRPr>
            </a:lvl2pPr>
            <a:lvl3pPr marL="1143000" indent="-296863">
              <a:lnSpc>
                <a:spcPct val="100000"/>
              </a:lnSpc>
              <a:buFont typeface="Police système"/>
              <a:buChar char="•"/>
              <a:tabLst/>
              <a:defRPr sz="2400" b="0">
                <a:latin typeface="+mn-lt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/>
            </a:lvl4pPr>
            <a:lvl5pPr marL="1649413" indent="-263525">
              <a:buFont typeface="Arial" panose="020B0604020202020204" pitchFamily="34" charset="0"/>
              <a:buChar char="•"/>
              <a:tabLst/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2ACF2E53-88F6-BD4B-99E6-ADECF414C9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4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F02F07DF-2781-AF4D-A902-322A8945E5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773" y="5689325"/>
            <a:ext cx="641385" cy="6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1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édia Image/ video/ tablea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E2FB1-7F14-7D4F-BC43-06295636095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310132" y="1682035"/>
            <a:ext cx="10134306" cy="46402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fr-FR" sz="2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 dirty="0"/>
              <a:t>Insérer une image ou une vidéo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773" y="5689325"/>
            <a:ext cx="641385" cy="641385"/>
          </a:xfrm>
          <a:prstGeom prst="rect">
            <a:avLst/>
          </a:prstGeom>
        </p:spPr>
      </p:pic>
      <p:sp>
        <p:nvSpPr>
          <p:cNvPr id="11" name="Espace réservé du numéro de diapositive 38">
            <a:extLst>
              <a:ext uri="{FF2B5EF4-FFF2-40B4-BE49-F238E27FC236}">
                <a16:creationId xmlns:a16="http://schemas.microsoft.com/office/drawing/2014/main" id="{63FECCC0-37DB-2141-8E8E-B50975E6D8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79191" y="588342"/>
            <a:ext cx="612809" cy="613639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27F63893-9D7C-4D41-AC61-E8ABFBCB521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2ACF2E53-88F6-BD4B-99E6-ADECF414C9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4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F02F07DF-2781-AF4D-A902-322A8945E5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81081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73F02D77-C516-D24F-B1E7-8DDB729E65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2144544"/>
            <a:ext cx="4968000" cy="4088735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398463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Police système"/>
              <a:buChar char="●"/>
              <a:tabLst/>
              <a:defRPr sz="3000" b="0">
                <a:latin typeface="+mn-lt"/>
              </a:defRPr>
            </a:lvl1pPr>
            <a:lvl2pPr marL="800100" indent="-342900">
              <a:lnSpc>
                <a:spcPct val="100000"/>
              </a:lnSpc>
              <a:buClr>
                <a:schemeClr val="tx2"/>
              </a:buClr>
              <a:buSzPct val="120000"/>
              <a:buFont typeface="Police système"/>
              <a:buChar char="•"/>
              <a:defRPr sz="2600" b="0">
                <a:latin typeface="+mn-lt"/>
              </a:defRPr>
            </a:lvl2pPr>
            <a:lvl3pPr marL="1143000" indent="-296863">
              <a:lnSpc>
                <a:spcPct val="100000"/>
              </a:lnSpc>
              <a:buFont typeface="Police système"/>
              <a:buChar char="•"/>
              <a:tabLst/>
              <a:defRPr sz="2400" b="0">
                <a:latin typeface="+mn-lt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/>
            </a:lvl4pPr>
            <a:lvl5pPr marL="1649413" indent="-263525">
              <a:buFont typeface="Arial" panose="020B0604020202020204" pitchFamily="34" charset="0"/>
              <a:buChar char="•"/>
              <a:tabLst/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4574CD46-1DC5-5544-90DF-7B24EA12A7F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9746" y="2144543"/>
            <a:ext cx="4854692" cy="4088735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398463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Police système"/>
              <a:buChar char="●"/>
              <a:tabLst/>
              <a:defRPr sz="3000" b="0">
                <a:latin typeface="+mn-lt"/>
              </a:defRPr>
            </a:lvl1pPr>
            <a:lvl2pPr marL="800100" indent="-342900">
              <a:lnSpc>
                <a:spcPct val="100000"/>
              </a:lnSpc>
              <a:buClr>
                <a:schemeClr val="tx2"/>
              </a:buClr>
              <a:buSzPct val="120000"/>
              <a:buFont typeface="Police système"/>
              <a:buChar char="•"/>
              <a:defRPr sz="2600" b="0">
                <a:latin typeface="+mn-lt"/>
              </a:defRPr>
            </a:lvl2pPr>
            <a:lvl3pPr marL="1143000" indent="-296863">
              <a:lnSpc>
                <a:spcPct val="100000"/>
              </a:lnSpc>
              <a:buFont typeface="Police système"/>
              <a:buChar char="•"/>
              <a:tabLst/>
              <a:defRPr sz="2400" b="0">
                <a:latin typeface="+mn-lt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/>
            </a:lvl4pPr>
            <a:lvl5pPr marL="1649413" indent="-263525">
              <a:buFont typeface="Arial" panose="020B0604020202020204" pitchFamily="34" charset="0"/>
              <a:buChar char="•"/>
              <a:tabLst/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773" y="5689325"/>
            <a:ext cx="641385" cy="641385"/>
          </a:xfrm>
          <a:prstGeom prst="rect">
            <a:avLst/>
          </a:prstGeom>
        </p:spPr>
      </p:pic>
      <p:sp>
        <p:nvSpPr>
          <p:cNvPr id="9" name="Espace réservé du numéro de diapositive 38">
            <a:extLst>
              <a:ext uri="{FF2B5EF4-FFF2-40B4-BE49-F238E27FC236}">
                <a16:creationId xmlns:a16="http://schemas.microsoft.com/office/drawing/2014/main" id="{63FECCC0-37DB-2141-8E8E-B50975E6D8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579191" y="588342"/>
            <a:ext cx="612809" cy="613639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27F63893-9D7C-4D41-AC61-E8ABFBCB521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2ACF2E53-88F6-BD4B-99E6-ADECF414C9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400" b="1" cap="all" baseline="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DE LA PAGE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F02F07DF-2781-AF4D-A902-322A8945E5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 b="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9579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titre 1">
            <a:extLst>
              <a:ext uri="{FF2B5EF4-FFF2-40B4-BE49-F238E27FC236}">
                <a16:creationId xmlns:a16="http://schemas.microsoft.com/office/drawing/2014/main" id="{0DCAE7E9-AEE2-0A45-A5FC-3EE77B88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32" y="554592"/>
            <a:ext cx="10247612" cy="535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numéro de diapositive 38">
            <a:extLst>
              <a:ext uri="{FF2B5EF4-FFF2-40B4-BE49-F238E27FC236}">
                <a16:creationId xmlns:a16="http://schemas.microsoft.com/office/drawing/2014/main" id="{0275763B-291A-974C-B397-5312DAFD5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9191" y="515514"/>
            <a:ext cx="612809" cy="613639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27F63893-9D7C-4D41-AC61-E8ABFBCB521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36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49" r:id="rId3"/>
    <p:sldLayoutId id="2147483660" r:id="rId4"/>
    <p:sldLayoutId id="2147483650" r:id="rId5"/>
    <p:sldLayoutId id="2147483653" r:id="rId6"/>
    <p:sldLayoutId id="2147483654" r:id="rId7"/>
    <p:sldLayoutId id="2147483662" r:id="rId8"/>
    <p:sldLayoutId id="2147483658" r:id="rId9"/>
    <p:sldLayoutId id="2147483659" r:id="rId10"/>
    <p:sldLayoutId id="2147483655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400" b="1" kern="1200" cap="all" baseline="0" dirty="0" smtClean="0">
          <a:solidFill>
            <a:schemeClr val="bg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bg2"/>
        </a:buClr>
        <a:buSzTx/>
        <a:buFont typeface="Police système"/>
        <a:buChar char="●"/>
        <a:tabLst/>
        <a:defRPr lang="fr-FR" sz="2000" b="0" kern="1200" noProof="0" dirty="0" smtClean="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lrm-factor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a.documentationcentrale@chu-lyon.fr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www.github.com/lrm-factory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hyperlink" Target="mailto:morgane.sedoud@laposte.net" TargetMode="External"/><Relationship Id="rId4" Type="http://schemas.openxmlformats.org/officeDocument/2006/relationships/hyperlink" Target="mailto:bastien.marie1999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91A498C-A1F9-401E-B373-42884CD862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Lrm-factory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8E3B40-FA09-4AEE-9375-838F0F8D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7622" y="3215844"/>
            <a:ext cx="8017827" cy="884668"/>
          </a:xfrm>
        </p:spPr>
        <p:txBody>
          <a:bodyPr/>
          <a:lstStyle/>
          <a:p>
            <a:r>
              <a:rPr lang="fr-FR" dirty="0"/>
              <a:t>Mass migration of records:</a:t>
            </a:r>
          </a:p>
          <a:p>
            <a:r>
              <a:rPr lang="fr-FR" dirty="0"/>
              <a:t>LRM-Factory, a solution to </a:t>
            </a:r>
            <a:r>
              <a:rPr lang="fr-FR" dirty="0" err="1"/>
              <a:t>facilitate</a:t>
            </a:r>
            <a:r>
              <a:rPr lang="fr-FR" dirty="0"/>
              <a:t> the migration to </a:t>
            </a:r>
            <a:r>
              <a:rPr lang="fr-FR" dirty="0" err="1"/>
              <a:t>linked</a:t>
            </a:r>
            <a:r>
              <a:rPr lang="fr-FR" dirty="0"/>
              <a:t> data for </a:t>
            </a:r>
            <a:r>
              <a:rPr lang="fr-FR" dirty="0" err="1"/>
              <a:t>bibliographic</a:t>
            </a:r>
            <a:r>
              <a:rPr lang="fr-FR" dirty="0"/>
              <a:t> </a:t>
            </a:r>
            <a:r>
              <a:rPr lang="fr-FR" dirty="0" err="1"/>
              <a:t>agencies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61C9EB-507E-45CE-B357-5E4F28013D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Marie BASTIEN, Morgane SEDOUD - DOCUMENTATION CENTRALE - DIR. DES AFFAIRES GÉNÉRALES ET DE LA COMMUNICATION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EB9B60-A5CE-4DC6-BC09-2EE8AB6B27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25/09/2025</a:t>
            </a:r>
          </a:p>
        </p:txBody>
      </p:sp>
    </p:spTree>
    <p:extLst>
      <p:ext uri="{BB962C8B-B14F-4D97-AF65-F5344CB8AC3E}">
        <p14:creationId xmlns:p14="http://schemas.microsoft.com/office/powerpoint/2010/main" val="319218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E9D9A41-64CF-47C3-83F1-D4E77840E3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4286250"/>
            <a:ext cx="10134306" cy="1947029"/>
          </a:xfrm>
        </p:spPr>
        <p:txBody>
          <a:bodyPr/>
          <a:lstStyle/>
          <a:p>
            <a:r>
              <a:rPr lang="fr-FR" dirty="0"/>
              <a:t>Mapping </a:t>
            </a:r>
            <a:r>
              <a:rPr lang="fr-FR" dirty="0" err="1"/>
              <a:t>rules</a:t>
            </a:r>
            <a:r>
              <a:rPr lang="fr-FR" dirty="0"/>
              <a:t> in triplets</a:t>
            </a:r>
          </a:p>
          <a:p>
            <a:r>
              <a:rPr lang="fr-FR" dirty="0" err="1"/>
              <a:t>Starting</a:t>
            </a:r>
            <a:r>
              <a:rPr lang="fr-FR" dirty="0"/>
              <a:t> point of all conversions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60E4E-D2F5-4B9C-A10A-A72C2D05F14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09AE0B-0946-4CB6-A191-62CE54BEE5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Conversion and </a:t>
            </a:r>
            <a:r>
              <a:rPr lang="fr-FR" dirty="0" err="1"/>
              <a:t>bibliographical</a:t>
            </a:r>
            <a:r>
              <a:rPr lang="fr-FR" dirty="0"/>
              <a:t> patterns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5C7888-6F98-4D89-9BF8-976A780FF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B3A78B-5544-4364-8161-8DE0C23F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65748"/>
            <a:ext cx="7543800" cy="2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E9D9A41-64CF-47C3-83F1-D4E77840E3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1762126"/>
            <a:ext cx="10134306" cy="3019424"/>
          </a:xfrm>
        </p:spPr>
        <p:txBody>
          <a:bodyPr/>
          <a:lstStyle/>
          <a:p>
            <a:r>
              <a:rPr lang="fr-FR" dirty="0"/>
              <a:t>Conversion </a:t>
            </a:r>
            <a:r>
              <a:rPr lang="fr-FR" dirty="0" err="1"/>
              <a:t>organized</a:t>
            </a:r>
            <a:r>
              <a:rPr lang="fr-FR" dirty="0"/>
              <a:t> in sprints</a:t>
            </a:r>
          </a:p>
          <a:p>
            <a:r>
              <a:rPr lang="fr-FR" dirty="0" err="1"/>
              <a:t>Deduplication</a:t>
            </a:r>
            <a:r>
              <a:rPr lang="fr-FR" dirty="0"/>
              <a:t> process for all records </a:t>
            </a:r>
            <a:r>
              <a:rPr lang="fr-FR" dirty="0" err="1"/>
              <a:t>handled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conversion</a:t>
            </a:r>
          </a:p>
          <a:p>
            <a:r>
              <a:rPr lang="fr-FR" dirty="0"/>
              <a:t>Validation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sprints: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60E4E-D2F5-4B9C-A10A-A72C2D05F14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09AE0B-0946-4CB6-A191-62CE54BEE5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Conversion and </a:t>
            </a:r>
            <a:r>
              <a:rPr lang="fr-FR" dirty="0" err="1"/>
              <a:t>bibliographical</a:t>
            </a:r>
            <a:r>
              <a:rPr lang="fr-FR" dirty="0"/>
              <a:t> patterns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5C7888-6F98-4D89-9BF8-976A780FF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08E8E0-0317-4CB7-838E-D66BD071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37" y="3756788"/>
            <a:ext cx="1412497" cy="14124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A57CD9-F9A1-4522-A390-2528F4E7C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62" y="3847198"/>
            <a:ext cx="1285875" cy="12858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756300-D394-4766-875B-607F09699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557" y="3865346"/>
            <a:ext cx="2552700" cy="12316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CA4399-DE0B-4440-BCEB-66C35351FDB4}"/>
              </a:ext>
            </a:extLst>
          </p:cNvPr>
          <p:cNvSpPr/>
          <p:nvPr/>
        </p:nvSpPr>
        <p:spPr>
          <a:xfrm>
            <a:off x="1310132" y="5133073"/>
            <a:ext cx="329044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 err="1"/>
              <a:t>Produced</a:t>
            </a:r>
            <a:r>
              <a:rPr lang="fr-FR" sz="2500" dirty="0"/>
              <a:t> </a:t>
            </a:r>
            <a:r>
              <a:rPr lang="fr-FR" sz="2500" dirty="0" err="1"/>
              <a:t>from</a:t>
            </a:r>
            <a:r>
              <a:rPr lang="fr-FR" sz="2500" dirty="0"/>
              <a:t> </a:t>
            </a:r>
            <a:r>
              <a:rPr lang="fr-FR" sz="2500" dirty="0" err="1"/>
              <a:t>our</a:t>
            </a:r>
            <a:r>
              <a:rPr lang="fr-FR" sz="2500" dirty="0"/>
              <a:t> mapping table, </a:t>
            </a:r>
            <a:r>
              <a:rPr lang="fr-FR" sz="2500" dirty="0" err="1"/>
              <a:t>controls</a:t>
            </a:r>
            <a:r>
              <a:rPr lang="fr-FR" sz="2500" dirty="0"/>
              <a:t> RDF files compliance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CFF2F6-6096-4C96-9B36-D639C9CF8057}"/>
              </a:ext>
            </a:extLst>
          </p:cNvPr>
          <p:cNvSpPr/>
          <p:nvPr/>
        </p:nvSpPr>
        <p:spPr>
          <a:xfrm>
            <a:off x="4624832" y="5141696"/>
            <a:ext cx="32904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/>
              <a:t>Direct </a:t>
            </a:r>
            <a:r>
              <a:rPr lang="fr-FR" sz="2500" dirty="0" err="1"/>
              <a:t>view</a:t>
            </a:r>
            <a:r>
              <a:rPr lang="fr-FR" sz="2500" dirty="0"/>
              <a:t> on patterns, data </a:t>
            </a:r>
            <a:r>
              <a:rPr lang="fr-FR" sz="2500" dirty="0" err="1"/>
              <a:t>comparison</a:t>
            </a:r>
            <a:r>
              <a:rPr lang="fr-FR" sz="2500" dirty="0"/>
              <a:t> </a:t>
            </a:r>
            <a:r>
              <a:rPr lang="fr-FR" sz="2500" dirty="0" err="1"/>
              <a:t>between</a:t>
            </a:r>
            <a:r>
              <a:rPr lang="fr-FR" sz="2500" dirty="0"/>
              <a:t> sprints </a:t>
            </a:r>
            <a:r>
              <a:rPr lang="fr-FR" sz="2500" dirty="0" err="1"/>
              <a:t>with</a:t>
            </a:r>
            <a:r>
              <a:rPr lang="fr-FR" sz="2500" dirty="0"/>
              <a:t> SPARQL </a:t>
            </a:r>
            <a:r>
              <a:rPr lang="fr-FR" sz="2500" dirty="0" err="1"/>
              <a:t>queries</a:t>
            </a:r>
            <a:endParaRPr lang="fr-FR" sz="2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2A746C-32AD-4DCC-A50A-B866D5211016}"/>
              </a:ext>
            </a:extLst>
          </p:cNvPr>
          <p:cNvSpPr/>
          <p:nvPr/>
        </p:nvSpPr>
        <p:spPr>
          <a:xfrm>
            <a:off x="7915275" y="5133073"/>
            <a:ext cx="329044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500" dirty="0"/>
              <a:t>Data control in the perspective of a </a:t>
            </a:r>
            <a:r>
              <a:rPr lang="fr-FR" sz="2500" dirty="0" err="1"/>
              <a:t>library</a:t>
            </a:r>
            <a:r>
              <a:rPr lang="fr-FR" sz="2500" dirty="0"/>
              <a:t> </a:t>
            </a:r>
            <a:r>
              <a:rPr lang="fr-FR" sz="2500" dirty="0" err="1"/>
              <a:t>catalog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165331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A065E7A-7FDC-430D-A12B-170448FA85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898365-739F-4A83-8A7D-AF0B315B84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Tool </a:t>
            </a:r>
            <a:r>
              <a:rPr lang="fr-FR" dirty="0" err="1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5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B2FFB4D-98EF-4A03-ABFA-81AC3A5A51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2144544"/>
            <a:ext cx="5262118" cy="4088735"/>
          </a:xfrm>
        </p:spPr>
        <p:txBody>
          <a:bodyPr/>
          <a:lstStyle/>
          <a:p>
            <a:r>
              <a:rPr lang="fr-FR" dirty="0" err="1"/>
              <a:t>Monograph</a:t>
            </a:r>
            <a:r>
              <a:rPr lang="fr-FR" dirty="0"/>
              <a:t> </a:t>
            </a:r>
            <a:r>
              <a:rPr lang="fr-FR" dirty="0" err="1"/>
              <a:t>titled</a:t>
            </a:r>
            <a:r>
              <a:rPr lang="fr-FR" dirty="0"/>
              <a:t> « La mer et la vie » by Yves </a:t>
            </a:r>
            <a:r>
              <a:rPr lang="fr-FR" dirty="0" err="1"/>
              <a:t>Paccalet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D2E097-DC2F-4414-B780-72F69146721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9D1815-A474-48ED-88BA-2D4BEA667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Tool </a:t>
            </a:r>
            <a:r>
              <a:rPr lang="fr-FR" dirty="0" err="1"/>
              <a:t>demonstration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BAA53A9-F7DE-4EB6-9F2E-05A906E0B8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Chosen</a:t>
            </a:r>
            <a:r>
              <a:rPr lang="fr-FR" dirty="0"/>
              <a:t> record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E64E09-EAE9-40E6-8072-432CA32B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333375"/>
            <a:ext cx="4802203" cy="67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B2FFB4D-98EF-4A03-ABFA-81AC3A5A51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2144544"/>
            <a:ext cx="5262118" cy="4088735"/>
          </a:xfrm>
        </p:spPr>
        <p:txBody>
          <a:bodyPr/>
          <a:lstStyle/>
          <a:p>
            <a:r>
              <a:rPr lang="fr-FR" dirty="0" err="1"/>
              <a:t>Modeled</a:t>
            </a:r>
            <a:r>
              <a:rPr lang="fr-FR" dirty="0"/>
              <a:t> in a simple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D2E097-DC2F-4414-B780-72F69146721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9D1815-A474-48ED-88BA-2D4BEA667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Tool </a:t>
            </a:r>
            <a:r>
              <a:rPr lang="fr-FR" dirty="0" err="1"/>
              <a:t>demonstration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BAA53A9-F7DE-4EB6-9F2E-05A906E0B8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Chosen</a:t>
            </a:r>
            <a:r>
              <a:rPr lang="fr-FR" dirty="0"/>
              <a:t> record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46096B-DC43-4704-8F61-38DBFB6E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03" y="0"/>
            <a:ext cx="349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7AC94-623D-497D-A648-D27A26F5943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7F0F126E-B4DE-4047-A5FC-BD83A251F202}"/>
              </a:ext>
            </a:extLst>
          </p:cNvPr>
          <p:cNvSpPr txBox="1">
            <a:spLocks/>
          </p:cNvSpPr>
          <p:nvPr/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lang="fr-FR" sz="3400" b="1" kern="1200" cap="all" baseline="0" noProof="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Tool </a:t>
            </a:r>
            <a:r>
              <a:rPr lang="fr-FR" dirty="0" err="1"/>
              <a:t>demonstration</a:t>
            </a:r>
            <a:endParaRPr lang="en-US" dirty="0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6E41CEF4-C141-4805-8307-4A77BFBDF982}"/>
              </a:ext>
            </a:extLst>
          </p:cNvPr>
          <p:cNvSpPr txBox="1">
            <a:spLocks/>
          </p:cNvSpPr>
          <p:nvPr/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lang="fr-FR" sz="2400" b="0" kern="1200" cap="all" baseline="0" noProof="0">
                <a:solidFill>
                  <a:schemeClr val="tx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CoM3T</a:t>
            </a:r>
          </a:p>
        </p:txBody>
      </p:sp>
      <p:pic>
        <p:nvPicPr>
          <p:cNvPr id="2" name="rules_CoM3T">
            <a:hlinkClick r:id="" action="ppaction://media"/>
            <a:extLst>
              <a:ext uri="{FF2B5EF4-FFF2-40B4-BE49-F238E27FC236}">
                <a16:creationId xmlns:a16="http://schemas.microsoft.com/office/drawing/2014/main" id="{EDEA93B4-5A5E-4077-9B09-D143D9E744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50" y="1778794"/>
            <a:ext cx="9029700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E7AC94-623D-497D-A648-D27A26F5943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7F0F126E-B4DE-4047-A5FC-BD83A251F202}"/>
              </a:ext>
            </a:extLst>
          </p:cNvPr>
          <p:cNvSpPr txBox="1">
            <a:spLocks/>
          </p:cNvSpPr>
          <p:nvPr/>
        </p:nvSpPr>
        <p:spPr>
          <a:xfrm>
            <a:off x="1310132" y="627420"/>
            <a:ext cx="10134306" cy="5354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lang="fr-FR" sz="3400" b="1" kern="1200" cap="all" baseline="0" noProof="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Tool </a:t>
            </a:r>
            <a:r>
              <a:rPr lang="fr-FR" dirty="0" err="1"/>
              <a:t>demonstration</a:t>
            </a:r>
            <a:endParaRPr lang="en-US" dirty="0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6E41CEF4-C141-4805-8307-4A77BFBDF982}"/>
              </a:ext>
            </a:extLst>
          </p:cNvPr>
          <p:cNvSpPr txBox="1">
            <a:spLocks/>
          </p:cNvSpPr>
          <p:nvPr/>
        </p:nvSpPr>
        <p:spPr>
          <a:xfrm>
            <a:off x="1310132" y="1179191"/>
            <a:ext cx="10134306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lang="fr-FR" sz="2400" b="0" kern="1200" cap="all" baseline="0" noProof="0">
                <a:solidFill>
                  <a:schemeClr val="tx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Lrm-factory</a:t>
            </a:r>
            <a:endParaRPr lang="fr-FR" dirty="0"/>
          </a:p>
        </p:txBody>
      </p:sp>
      <p:pic>
        <p:nvPicPr>
          <p:cNvPr id="2" name="lrm-factory_migration.mp4">
            <a:hlinkClick r:id="" action="ppaction://media"/>
            <a:extLst>
              <a:ext uri="{FF2B5EF4-FFF2-40B4-BE49-F238E27FC236}">
                <a16:creationId xmlns:a16="http://schemas.microsoft.com/office/drawing/2014/main" id="{922C2089-B7C0-4585-9DED-E95CCC2C3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187" y="1682035"/>
            <a:ext cx="9191625" cy="51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2CA466-1D4E-49F8-9A33-9F3F3FE152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Future of the </a:t>
            </a:r>
            <a:r>
              <a:rPr lang="fr-FR" dirty="0" err="1"/>
              <a:t>project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675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Complete mapping of </a:t>
            </a:r>
            <a:r>
              <a:rPr lang="fr-FR" dirty="0" err="1"/>
              <a:t>Unimarc</a:t>
            </a:r>
            <a:r>
              <a:rPr lang="fr-FR" dirty="0"/>
              <a:t> </a:t>
            </a:r>
            <a:r>
              <a:rPr lang="fr-FR" dirty="0" err="1"/>
              <a:t>Relator</a:t>
            </a:r>
            <a:r>
              <a:rPr lang="fr-FR" dirty="0"/>
              <a:t> codes in RDA and </a:t>
            </a:r>
            <a:r>
              <a:rPr lang="fr-FR" dirty="0" err="1"/>
              <a:t>almost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mapping for </a:t>
            </a:r>
            <a:r>
              <a:rPr lang="fr-FR" dirty="0" err="1"/>
              <a:t>monographs</a:t>
            </a:r>
            <a:endParaRPr lang="fr-FR" dirty="0"/>
          </a:p>
          <a:p>
            <a:r>
              <a:rPr lang="fr-FR" dirty="0" err="1"/>
              <a:t>Working</a:t>
            </a:r>
            <a:r>
              <a:rPr lang="fr-FR" dirty="0"/>
              <a:t> on serials mapping</a:t>
            </a:r>
          </a:p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dirty="0" err="1"/>
              <a:t>possibilities</a:t>
            </a:r>
            <a:r>
              <a:rPr lang="fr-FR" dirty="0"/>
              <a:t> of CoM3T </a:t>
            </a:r>
            <a:r>
              <a:rPr lang="fr-FR" dirty="0" err="1"/>
              <a:t>tool</a:t>
            </a:r>
            <a:r>
              <a:rPr lang="fr-FR" dirty="0"/>
              <a:t> : LRM-F on reverse mapping, and on </a:t>
            </a:r>
            <a:r>
              <a:rPr lang="fr-FR" dirty="0" err="1"/>
              <a:t>Bibframe</a:t>
            </a:r>
            <a:r>
              <a:rPr lang="fr-FR" dirty="0"/>
              <a:t> conversion</a:t>
            </a:r>
          </a:p>
          <a:p>
            <a:pPr marL="7937" indent="0">
              <a:buNone/>
            </a:pP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Future of the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033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2CA466-1D4E-49F8-9A33-9F3F3FE152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Valorisation</a:t>
            </a:r>
          </a:p>
        </p:txBody>
      </p:sp>
    </p:spTree>
    <p:extLst>
      <p:ext uri="{BB962C8B-B14F-4D97-AF65-F5344CB8AC3E}">
        <p14:creationId xmlns:p14="http://schemas.microsoft.com/office/powerpoint/2010/main" val="355426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err="1"/>
              <a:t>Lrm-factory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4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721487-E535-4EFA-AC3A-BCCB49F017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3085-89AD-4C9E-9AF8-B51C3ECFDE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Valorisation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68DA458-FC3E-4102-B2CD-0C63522900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participations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6039B40-009F-41EF-A47F-8A967DC7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32" y="2185004"/>
            <a:ext cx="1423543" cy="142354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1966EC-BB14-40FD-887C-912063491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32" y="3833812"/>
            <a:ext cx="2814193" cy="10476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A5F68C-1735-4B5F-A536-C9AAD356A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357" y="4881487"/>
            <a:ext cx="2857500" cy="1790700"/>
          </a:xfrm>
          <a:prstGeom prst="rect">
            <a:avLst/>
          </a:prstGeom>
        </p:spPr>
      </p:pic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6B4B945E-D2E9-48B0-A335-06F0735349F4}"/>
              </a:ext>
            </a:extLst>
          </p:cNvPr>
          <p:cNvSpPr txBox="1">
            <a:spLocks/>
          </p:cNvSpPr>
          <p:nvPr/>
        </p:nvSpPr>
        <p:spPr>
          <a:xfrm>
            <a:off x="2733675" y="2317819"/>
            <a:ext cx="2371725" cy="4865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lang="fr-FR" sz="2400" b="0" kern="1200" cap="all" baseline="0" noProof="0">
                <a:solidFill>
                  <a:schemeClr val="tx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6th UNIMARC USERS MEETING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13E71C28-52F9-4978-ACFE-B4A4D1AB6C2C}"/>
              </a:ext>
            </a:extLst>
          </p:cNvPr>
          <p:cNvSpPr txBox="1">
            <a:spLocks/>
          </p:cNvSpPr>
          <p:nvPr/>
        </p:nvSpPr>
        <p:spPr>
          <a:xfrm>
            <a:off x="4985895" y="2074931"/>
            <a:ext cx="6462863" cy="1758881"/>
          </a:xfrm>
          <a:prstGeom prst="rect">
            <a:avLst/>
          </a:prstGeom>
        </p:spPr>
        <p:txBody>
          <a:bodyPr>
            <a:normAutofit/>
          </a:bodyPr>
          <a:lstStyle>
            <a:lvl1pPr marL="406400" marR="0" indent="-3984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3000" b="0" kern="1200" noProof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Police système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968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Police système"/>
              <a:buChar char="•"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9413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cap="all" dirty="0"/>
              <a:t>6th UNIMARC </a:t>
            </a:r>
            <a:r>
              <a:rPr lang="fr-FR" sz="2600" cap="all" dirty="0" err="1"/>
              <a:t>Users</a:t>
            </a:r>
            <a:r>
              <a:rPr lang="fr-FR" sz="2600" cap="all" dirty="0"/>
              <a:t> Meeting - </a:t>
            </a:r>
            <a:r>
              <a:rPr lang="fr-FR" sz="2600" cap="all" dirty="0">
                <a:solidFill>
                  <a:srgbClr val="00B5EF"/>
                </a:solidFill>
              </a:rPr>
              <a:t>UNIMARC in the </a:t>
            </a:r>
            <a:r>
              <a:rPr lang="fr-FR" sz="2600" cap="all" dirty="0" err="1">
                <a:solidFill>
                  <a:srgbClr val="00B5EF"/>
                </a:solidFill>
              </a:rPr>
              <a:t>Metadata</a:t>
            </a:r>
            <a:r>
              <a:rPr lang="fr-FR" sz="2600" cap="all" dirty="0">
                <a:solidFill>
                  <a:srgbClr val="00B5EF"/>
                </a:solidFill>
              </a:rPr>
              <a:t> Standards </a:t>
            </a:r>
            <a:r>
              <a:rPr lang="fr-FR" sz="2600" cap="all" dirty="0" err="1">
                <a:solidFill>
                  <a:srgbClr val="00B5EF"/>
                </a:solidFill>
              </a:rPr>
              <a:t>Ecosystem</a:t>
            </a:r>
            <a:r>
              <a:rPr lang="fr-FR" sz="2600" cap="all" dirty="0">
                <a:solidFill>
                  <a:srgbClr val="00B5EF"/>
                </a:solidFill>
              </a:rPr>
              <a:t> - </a:t>
            </a:r>
            <a:r>
              <a:rPr lang="fr-FR" sz="2600" cap="all" dirty="0" err="1">
                <a:solidFill>
                  <a:srgbClr val="00B5EF"/>
                </a:solidFill>
              </a:rPr>
              <a:t>From</a:t>
            </a:r>
            <a:r>
              <a:rPr lang="fr-FR" sz="2600" cap="all" dirty="0">
                <a:solidFill>
                  <a:srgbClr val="00B5EF"/>
                </a:solidFill>
              </a:rPr>
              <a:t> UNIMARC to RDA: LRM-Factory, an online mass-migration </a:t>
            </a:r>
            <a:r>
              <a:rPr lang="fr-FR" sz="2600" cap="all" dirty="0" err="1">
                <a:solidFill>
                  <a:srgbClr val="00B5EF"/>
                </a:solidFill>
              </a:rPr>
              <a:t>tool</a:t>
            </a:r>
            <a:endParaRPr lang="fr-FR" sz="2600" cap="all" dirty="0">
              <a:solidFill>
                <a:srgbClr val="00B5EF"/>
              </a:solidFill>
            </a:endParaRP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40C01485-1CFE-44EE-9FF9-4BDE453DC716}"/>
              </a:ext>
            </a:extLst>
          </p:cNvPr>
          <p:cNvSpPr txBox="1">
            <a:spLocks/>
          </p:cNvSpPr>
          <p:nvPr/>
        </p:nvSpPr>
        <p:spPr>
          <a:xfrm>
            <a:off x="4981575" y="3827321"/>
            <a:ext cx="6462863" cy="1758881"/>
          </a:xfrm>
          <a:prstGeom prst="rect">
            <a:avLst/>
          </a:prstGeom>
        </p:spPr>
        <p:txBody>
          <a:bodyPr>
            <a:normAutofit/>
          </a:bodyPr>
          <a:lstStyle>
            <a:lvl1pPr marL="406400" marR="0" indent="-3984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3000" b="0" kern="1200" noProof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Police système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968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Police système"/>
              <a:buChar char="•"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9413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cap="all" dirty="0" err="1"/>
              <a:t>Bastien,</a:t>
            </a:r>
            <a:r>
              <a:rPr lang="fr-FR" sz="2600" cap="all" dirty="0"/>
              <a:t> M., </a:t>
            </a:r>
            <a:r>
              <a:rPr lang="fr-FR" sz="2600" cap="all" dirty="0" err="1"/>
              <a:t>Sedoud</a:t>
            </a:r>
            <a:r>
              <a:rPr lang="fr-FR" sz="2600" cap="all" dirty="0"/>
              <a:t>, M.: </a:t>
            </a:r>
            <a:r>
              <a:rPr lang="fr-FR" sz="2600" cap="all" dirty="0" err="1">
                <a:solidFill>
                  <a:srgbClr val="00B5EF"/>
                </a:solidFill>
              </a:rPr>
              <a:t>Expressing</a:t>
            </a:r>
            <a:r>
              <a:rPr lang="fr-FR" sz="2600" cap="all" dirty="0">
                <a:solidFill>
                  <a:srgbClr val="00B5EF"/>
                </a:solidFill>
              </a:rPr>
              <a:t> UNIMARC </a:t>
            </a:r>
            <a:r>
              <a:rPr lang="fr-FR" sz="2600" cap="all" dirty="0" err="1">
                <a:solidFill>
                  <a:srgbClr val="00B5EF"/>
                </a:solidFill>
              </a:rPr>
              <a:t>relator</a:t>
            </a:r>
            <a:r>
              <a:rPr lang="fr-FR" sz="2600" cap="all" dirty="0">
                <a:solidFill>
                  <a:srgbClr val="00B5EF"/>
                </a:solidFill>
              </a:rPr>
              <a:t> codes in RDA</a:t>
            </a:r>
            <a:r>
              <a:rPr lang="fr-FR" sz="2600" cap="all" dirty="0"/>
              <a:t>. Blog COBISS. (2025).</a:t>
            </a:r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2FB00FB-8BB4-44B9-95B1-4117FF501DF0}"/>
              </a:ext>
            </a:extLst>
          </p:cNvPr>
          <p:cNvSpPr txBox="1">
            <a:spLocks/>
          </p:cNvSpPr>
          <p:nvPr/>
        </p:nvSpPr>
        <p:spPr>
          <a:xfrm>
            <a:off x="4981575" y="5099119"/>
            <a:ext cx="6462863" cy="1758881"/>
          </a:xfrm>
          <a:prstGeom prst="rect">
            <a:avLst/>
          </a:prstGeom>
        </p:spPr>
        <p:txBody>
          <a:bodyPr>
            <a:normAutofit/>
          </a:bodyPr>
          <a:lstStyle>
            <a:lvl1pPr marL="406400" marR="0" indent="-3984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3000" b="0" kern="1200" noProof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800100" marR="0" indent="-3429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Police système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968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Police système"/>
              <a:buChar char="•"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888" marR="0" indent="-2619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9413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cap="all" dirty="0" err="1"/>
              <a:t>Bastien,</a:t>
            </a:r>
            <a:r>
              <a:rPr lang="fr-FR" sz="2600" cap="all" dirty="0"/>
              <a:t> M., </a:t>
            </a:r>
            <a:r>
              <a:rPr lang="fr-FR" sz="2600" cap="all" dirty="0" err="1"/>
              <a:t>Sedoud</a:t>
            </a:r>
            <a:r>
              <a:rPr lang="fr-FR" sz="2600" cap="all" dirty="0"/>
              <a:t>, m.: 4 </a:t>
            </a:r>
            <a:r>
              <a:rPr lang="fr-FR" sz="2600" cap="all" dirty="0" err="1"/>
              <a:t>ways</a:t>
            </a:r>
            <a:r>
              <a:rPr lang="fr-FR" sz="2600" cap="all" dirty="0"/>
              <a:t> to </a:t>
            </a:r>
            <a:r>
              <a:rPr lang="fr-FR" sz="2600" cap="all" dirty="0" err="1"/>
              <a:t>lod</a:t>
            </a:r>
            <a:r>
              <a:rPr lang="fr-FR" sz="2600" cap="all" dirty="0"/>
              <a:t>: </a:t>
            </a:r>
            <a:r>
              <a:rPr lang="fr-FR" sz="2600" cap="all" dirty="0" err="1">
                <a:solidFill>
                  <a:srgbClr val="00B5EF"/>
                </a:solidFill>
              </a:rPr>
              <a:t>analysis</a:t>
            </a:r>
            <a:r>
              <a:rPr lang="fr-FR" sz="2600" cap="all" dirty="0">
                <a:solidFill>
                  <a:srgbClr val="00B5EF"/>
                </a:solidFill>
              </a:rPr>
              <a:t> of international </a:t>
            </a:r>
            <a:r>
              <a:rPr lang="fr-FR" sz="2600" cap="all" dirty="0" err="1">
                <a:solidFill>
                  <a:srgbClr val="00B5EF"/>
                </a:solidFill>
              </a:rPr>
              <a:t>implementation</a:t>
            </a:r>
            <a:r>
              <a:rPr lang="fr-FR" sz="2600" cap="all" dirty="0">
                <a:solidFill>
                  <a:srgbClr val="00B5EF"/>
                </a:solidFill>
              </a:rPr>
              <a:t> </a:t>
            </a:r>
            <a:r>
              <a:rPr lang="fr-FR" sz="2600" cap="all" dirty="0" err="1">
                <a:solidFill>
                  <a:srgbClr val="00B5EF"/>
                </a:solidFill>
              </a:rPr>
              <a:t>projects</a:t>
            </a:r>
            <a:r>
              <a:rPr lang="fr-FR" sz="2600" cap="all" dirty="0"/>
              <a:t>. BIBFRAME </a:t>
            </a:r>
            <a:r>
              <a:rPr lang="fr-FR" sz="2600" cap="all" dirty="0" err="1"/>
              <a:t>worshop</a:t>
            </a:r>
            <a:r>
              <a:rPr lang="fr-FR" sz="2600" cap="all" dirty="0"/>
              <a:t> in </a:t>
            </a:r>
            <a:r>
              <a:rPr lang="fr-FR" sz="2600" cap="all" dirty="0" err="1"/>
              <a:t>europe</a:t>
            </a:r>
            <a:r>
              <a:rPr lang="fr-FR" sz="2600" cap="all" dirty="0"/>
              <a:t>. (2025).</a:t>
            </a:r>
          </a:p>
        </p:txBody>
      </p:sp>
    </p:spTree>
    <p:extLst>
      <p:ext uri="{BB962C8B-B14F-4D97-AF65-F5344CB8AC3E}">
        <p14:creationId xmlns:p14="http://schemas.microsoft.com/office/powerpoint/2010/main" val="123334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721487-E535-4EFA-AC3A-BCCB49F017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9F5008-F599-4BF2-A451-1C7DB21573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10132" y="2185004"/>
            <a:ext cx="10134306" cy="4088735"/>
          </a:xfrm>
        </p:spPr>
        <p:txBody>
          <a:bodyPr>
            <a:normAutofit/>
          </a:bodyPr>
          <a:lstStyle/>
          <a:p>
            <a:r>
              <a:rPr lang="fr-FR" cap="all" dirty="0"/>
              <a:t>Work documentation on </a:t>
            </a:r>
            <a:r>
              <a:rPr lang="fr-FR" cap="all" dirty="0" err="1">
                <a:solidFill>
                  <a:srgbClr val="00B5EF"/>
                </a:solidFill>
              </a:rPr>
              <a:t>each</a:t>
            </a:r>
            <a:r>
              <a:rPr lang="fr-FR" cap="all" dirty="0">
                <a:solidFill>
                  <a:srgbClr val="00B5EF"/>
                </a:solidFill>
              </a:rPr>
              <a:t> </a:t>
            </a:r>
            <a:r>
              <a:rPr lang="fr-FR" cap="all" dirty="0" err="1">
                <a:solidFill>
                  <a:srgbClr val="00B5EF"/>
                </a:solidFill>
              </a:rPr>
              <a:t>mapped</a:t>
            </a:r>
            <a:r>
              <a:rPr lang="fr-FR" cap="all" dirty="0">
                <a:solidFill>
                  <a:srgbClr val="00B5EF"/>
                </a:solidFill>
              </a:rPr>
              <a:t> </a:t>
            </a:r>
            <a:r>
              <a:rPr lang="fr-FR" cap="all" dirty="0" err="1">
                <a:solidFill>
                  <a:srgbClr val="00B5EF"/>
                </a:solidFill>
              </a:rPr>
              <a:t>fields</a:t>
            </a:r>
            <a:endParaRPr lang="fr-FR" cap="all" dirty="0">
              <a:solidFill>
                <a:srgbClr val="00B5EF"/>
              </a:solidFill>
            </a:endParaRPr>
          </a:p>
          <a:p>
            <a:r>
              <a:rPr lang="fr-FR" cap="all" dirty="0">
                <a:solidFill>
                  <a:srgbClr val="00B5EF"/>
                </a:solidFill>
              </a:rPr>
              <a:t>Complete </a:t>
            </a:r>
            <a:r>
              <a:rPr lang="fr-FR" cap="all" dirty="0" err="1">
                <a:solidFill>
                  <a:srgbClr val="00B5EF"/>
                </a:solidFill>
              </a:rPr>
              <a:t>unimarc</a:t>
            </a:r>
            <a:r>
              <a:rPr lang="fr-FR" cap="all" dirty="0">
                <a:solidFill>
                  <a:srgbClr val="00B5EF"/>
                </a:solidFill>
              </a:rPr>
              <a:t> </a:t>
            </a:r>
            <a:r>
              <a:rPr lang="fr-FR" cap="all" dirty="0" err="1">
                <a:solidFill>
                  <a:srgbClr val="00B5EF"/>
                </a:solidFill>
              </a:rPr>
              <a:t>relator</a:t>
            </a:r>
            <a:r>
              <a:rPr lang="fr-FR" cap="all" dirty="0">
                <a:solidFill>
                  <a:srgbClr val="00B5EF"/>
                </a:solidFill>
              </a:rPr>
              <a:t> codes </a:t>
            </a:r>
            <a:r>
              <a:rPr lang="fr-FR" cap="all" dirty="0"/>
              <a:t>mapping to </a:t>
            </a:r>
            <a:r>
              <a:rPr lang="fr-FR" cap="all" dirty="0" err="1"/>
              <a:t>rda</a:t>
            </a:r>
            <a:endParaRPr lang="fr-FR" cap="all" dirty="0"/>
          </a:p>
          <a:p>
            <a:r>
              <a:rPr lang="fr-FR" cap="all" dirty="0">
                <a:solidFill>
                  <a:srgbClr val="00B5EF"/>
                </a:solidFill>
              </a:rPr>
              <a:t>Rda records </a:t>
            </a:r>
            <a:r>
              <a:rPr lang="fr-FR" cap="all" dirty="0" err="1">
                <a:solidFill>
                  <a:srgbClr val="00B5EF"/>
                </a:solidFill>
              </a:rPr>
              <a:t>examples</a:t>
            </a:r>
            <a:r>
              <a:rPr lang="fr-FR" cap="all" dirty="0">
                <a:solidFill>
                  <a:srgbClr val="00B5EF"/>
                </a:solidFill>
              </a:rPr>
              <a:t> </a:t>
            </a:r>
            <a:r>
              <a:rPr lang="fr-FR" cap="all" dirty="0"/>
              <a:t>in </a:t>
            </a:r>
            <a:r>
              <a:rPr lang="fr-FR" cap="all" dirty="0" err="1"/>
              <a:t>turtle</a:t>
            </a:r>
            <a:r>
              <a:rPr lang="fr-FR" cap="all" dirty="0"/>
              <a:t> </a:t>
            </a:r>
            <a:r>
              <a:rPr lang="fr-FR" cap="all" dirty="0" err="1"/>
              <a:t>rdf</a:t>
            </a:r>
            <a:endParaRPr lang="fr-FR" cap="all" dirty="0"/>
          </a:p>
          <a:p>
            <a:r>
              <a:rPr lang="fr-FR" cap="all" dirty="0" err="1"/>
              <a:t>Methodology</a:t>
            </a:r>
            <a:r>
              <a:rPr lang="fr-FR" cap="all" dirty="0"/>
              <a:t> documents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3085-89AD-4C9E-9AF8-B51C3ECFDE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Valorisation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68DA458-FC3E-4102-B2CD-0C63522900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95F19-DD11-4CB7-81B3-21869CBB2266}"/>
              </a:ext>
            </a:extLst>
          </p:cNvPr>
          <p:cNvSpPr/>
          <p:nvPr/>
        </p:nvSpPr>
        <p:spPr>
          <a:xfrm>
            <a:off x="3390473" y="4956513"/>
            <a:ext cx="597362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800" dirty="0">
                <a:solidFill>
                  <a:schemeClr val="bg2"/>
                </a:solidFill>
                <a:hlinkClick r:id="rId3"/>
              </a:rPr>
              <a:t>www.github.com/lrm-factory</a:t>
            </a:r>
            <a:endParaRPr lang="fr-FR" sz="3800" dirty="0">
              <a:solidFill>
                <a:schemeClr val="bg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1588725-B7FA-47F6-A2A0-06BD9FD9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995" y="4465736"/>
            <a:ext cx="1658662" cy="16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2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F59682A-AADE-4CC1-844B-4206BFB52F10}"/>
              </a:ext>
            </a:extLst>
          </p:cNvPr>
          <p:cNvSpPr txBox="1">
            <a:spLocks/>
          </p:cNvSpPr>
          <p:nvPr/>
        </p:nvSpPr>
        <p:spPr>
          <a:xfrm>
            <a:off x="1293984" y="2398297"/>
            <a:ext cx="7190923" cy="110014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</a:rPr>
              <a:t>Documentation on the </a:t>
            </a:r>
            <a:r>
              <a:rPr lang="fr-FR" dirty="0" err="1">
                <a:solidFill>
                  <a:schemeClr val="bg2"/>
                </a:solidFill>
              </a:rPr>
              <a:t>project</a:t>
            </a:r>
            <a:r>
              <a:rPr lang="fr-FR" dirty="0">
                <a:solidFill>
                  <a:schemeClr val="bg2"/>
                </a:solidFill>
              </a:rPr>
              <a:t> :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2"/>
                </a:solidFill>
                <a:hlinkClick r:id="rId2"/>
              </a:rPr>
              <a:t>www.github.com/lrm-factory</a:t>
            </a: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8E2BEF54-2B6D-453C-8F4D-4B535EE50BAD}"/>
              </a:ext>
            </a:extLst>
          </p:cNvPr>
          <p:cNvSpPr txBox="1">
            <a:spLocks/>
          </p:cNvSpPr>
          <p:nvPr/>
        </p:nvSpPr>
        <p:spPr>
          <a:xfrm>
            <a:off x="1332084" y="1049739"/>
            <a:ext cx="7190923" cy="110014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b="1" dirty="0">
                <a:solidFill>
                  <a:schemeClr val="bg2"/>
                </a:solidFill>
              </a:rPr>
              <a:t>THANK YOU</a:t>
            </a:r>
          </a:p>
          <a:p>
            <a:pPr marL="0" indent="0">
              <a:buNone/>
            </a:pPr>
            <a:r>
              <a:rPr lang="fr-FR" sz="3200" b="1" dirty="0">
                <a:solidFill>
                  <a:schemeClr val="bg2"/>
                </a:solidFill>
              </a:rPr>
              <a:t> </a:t>
            </a: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E6F95FCC-6CEC-4B75-AAD5-F8CADFB9358E}"/>
              </a:ext>
            </a:extLst>
          </p:cNvPr>
          <p:cNvSpPr txBox="1">
            <a:spLocks/>
          </p:cNvSpPr>
          <p:nvPr/>
        </p:nvSpPr>
        <p:spPr>
          <a:xfrm>
            <a:off x="1284458" y="3565102"/>
            <a:ext cx="7190923" cy="110014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2"/>
              </a:buClr>
              <a:buSzTx/>
              <a:buFont typeface="Police système"/>
              <a:buChar char="●"/>
              <a:tabLst/>
              <a:defRPr lang="fr-FR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</a:rPr>
              <a:t>Contacts :</a:t>
            </a:r>
          </a:p>
          <a:p>
            <a:pPr marL="0" indent="0">
              <a:buNone/>
            </a:pPr>
            <a:r>
              <a:rPr lang="fr-FR" dirty="0">
                <a:solidFill>
                  <a:schemeClr val="bg2"/>
                </a:solidFill>
                <a:hlinkClick r:id="rId3"/>
              </a:rPr>
              <a:t>sa.documentationcentrale@chu-lyon.fr</a:t>
            </a:r>
            <a:r>
              <a:rPr lang="fr-FR" dirty="0">
                <a:solidFill>
                  <a:schemeClr val="bg2"/>
                </a:solidFill>
              </a:rPr>
              <a:t> 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2"/>
                </a:solidFill>
                <a:hlinkClick r:id="rId4"/>
              </a:rPr>
              <a:t>bastien.marie1999@gmail.com</a:t>
            </a: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/>
                </a:solidFill>
                <a:hlinkClick r:id="rId5"/>
              </a:rPr>
              <a:t>morgane.sedoud@laposte.net</a:t>
            </a: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35AA93-28F6-4C4F-A97E-810B5E75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9049" y="-1"/>
            <a:ext cx="742951" cy="7429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35A1338-7585-4ED4-B52F-7059D18E7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042" y="-61907"/>
            <a:ext cx="862007" cy="8620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A1ECE6-709D-4FD1-8D36-C1E51F2DC78A}"/>
              </a:ext>
            </a:extLst>
          </p:cNvPr>
          <p:cNvSpPr/>
          <p:nvPr/>
        </p:nvSpPr>
        <p:spPr>
          <a:xfrm>
            <a:off x="7675800" y="28665"/>
            <a:ext cx="3030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Operation supported by the State as part of the “Digitization of Heritage and Architecture” program of the sector cultural and creative industries (CCI) </a:t>
            </a:r>
            <a:r>
              <a:rPr lang="en-US" sz="1000" i="1" dirty="0" err="1"/>
              <a:t>france</a:t>
            </a:r>
            <a:r>
              <a:rPr lang="en-US" sz="1000" i="1" dirty="0"/>
              <a:t> 2030, operated by the </a:t>
            </a:r>
            <a:r>
              <a:rPr lang="en-US" sz="1000" i="1" dirty="0" err="1"/>
              <a:t>Caisse</a:t>
            </a:r>
            <a:r>
              <a:rPr lang="en-US" sz="1000" i="1" dirty="0"/>
              <a:t> des </a:t>
            </a:r>
            <a:r>
              <a:rPr lang="en-US" sz="1000" i="1" dirty="0" err="1"/>
              <a:t>Dépôts</a:t>
            </a:r>
            <a:r>
              <a:rPr lang="en-US" sz="1000" i="1" dirty="0"/>
              <a:t>.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9957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721487-E535-4EFA-AC3A-BCCB49F017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9F5008-F599-4BF2-A451-1C7DB21573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10132" y="2185004"/>
            <a:ext cx="10134306" cy="4088735"/>
          </a:xfrm>
        </p:spPr>
        <p:txBody>
          <a:bodyPr>
            <a:normAutofit/>
          </a:bodyPr>
          <a:lstStyle/>
          <a:p>
            <a:pPr marL="7937" indent="0" algn="ctr">
              <a:buNone/>
            </a:pPr>
            <a:r>
              <a:rPr lang="fr-FR" dirty="0"/>
              <a:t>LRM-Factory : the first </a:t>
            </a:r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err="1"/>
              <a:t>factory</a:t>
            </a:r>
            <a:r>
              <a:rPr lang="fr-FR" dirty="0"/>
              <a:t> to </a:t>
            </a:r>
            <a:r>
              <a:rPr lang="fr-FR" dirty="0" err="1"/>
              <a:t>facilitate</a:t>
            </a:r>
            <a:r>
              <a:rPr lang="fr-FR" dirty="0"/>
              <a:t> the transition to the </a:t>
            </a:r>
            <a:r>
              <a:rPr lang="fr-FR" dirty="0" err="1"/>
              <a:t>semantic</a:t>
            </a:r>
            <a:r>
              <a:rPr lang="fr-FR" dirty="0"/>
              <a:t> web or </a:t>
            </a:r>
            <a:r>
              <a:rPr lang="fr-FR" dirty="0" err="1"/>
              <a:t>bibiographic</a:t>
            </a:r>
            <a:r>
              <a:rPr lang="fr-FR" dirty="0"/>
              <a:t> </a:t>
            </a:r>
            <a:r>
              <a:rPr lang="fr-FR" dirty="0" err="1"/>
              <a:t>agencies</a:t>
            </a:r>
            <a:r>
              <a:rPr lang="fr-FR" dirty="0"/>
              <a:t> ; enables mass migration of collections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3085-89AD-4C9E-9AF8-B51C3ECFDE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err="1"/>
              <a:t>Lrm-factory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68DA458-FC3E-4102-B2CD-0C63522900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E26D703-5CEA-464C-B1FF-B6608BCC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81" y="3924571"/>
            <a:ext cx="4071015" cy="13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721487-E535-4EFA-AC3A-BCCB49F017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463085-89AD-4C9E-9AF8-B51C3ECFDE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err="1"/>
              <a:t>Lrm-factory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4F10F2-5480-4110-8DB5-ADC8DA48A09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28" y="3318354"/>
            <a:ext cx="2597116" cy="1253533"/>
          </a:xfrm>
          <a:prstGeom prst="rect">
            <a:avLst/>
          </a:prstGeom>
          <a:noFill/>
        </p:spPr>
      </p:pic>
      <p:pic>
        <p:nvPicPr>
          <p:cNvPr id="9" name="Image 8" descr="Hospices civils de Lyon — Wikipédia">
            <a:extLst>
              <a:ext uri="{FF2B5EF4-FFF2-40B4-BE49-F238E27FC236}">
                <a16:creationId xmlns:a16="http://schemas.microsoft.com/office/drawing/2014/main" id="{C43078A7-69DF-4ED4-AF4B-2F5C2818A5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9" y="3318354"/>
            <a:ext cx="1249234" cy="12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7660A1-283F-4FD5-944E-9B9ABBCF4B4E}"/>
              </a:ext>
            </a:extLst>
          </p:cNvPr>
          <p:cNvSpPr/>
          <p:nvPr/>
        </p:nvSpPr>
        <p:spPr>
          <a:xfrm>
            <a:off x="571500" y="2689592"/>
            <a:ext cx="11096625" cy="2511057"/>
          </a:xfrm>
          <a:prstGeom prst="rect">
            <a:avLst/>
          </a:prstGeom>
          <a:noFill/>
          <a:ln w="76200" cap="flat" cmpd="sng" algn="ctr">
            <a:solidFill>
              <a:srgbClr val="00B5E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D4AE1-65FA-4BCF-BFB7-3B7805577904}"/>
              </a:ext>
            </a:extLst>
          </p:cNvPr>
          <p:cNvSpPr/>
          <p:nvPr/>
        </p:nvSpPr>
        <p:spPr>
          <a:xfrm>
            <a:off x="1889272" y="1250270"/>
            <a:ext cx="84134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dirty="0" err="1"/>
              <a:t>Piloted</a:t>
            </a:r>
            <a:r>
              <a:rPr lang="fr-FR" sz="3000" dirty="0"/>
              <a:t> by:</a:t>
            </a:r>
          </a:p>
          <a:p>
            <a:pPr algn="ctr"/>
            <a:r>
              <a:rPr lang="fr-FR" sz="3000" dirty="0">
                <a:solidFill>
                  <a:srgbClr val="00B5EF"/>
                </a:solidFill>
              </a:rPr>
              <a:t>ACASE consortium</a:t>
            </a:r>
          </a:p>
          <a:p>
            <a:pPr algn="ctr"/>
            <a:r>
              <a:rPr lang="fr-FR" sz="3000" dirty="0"/>
              <a:t>Access to Arts, Culture and Sciences </a:t>
            </a:r>
            <a:r>
              <a:rPr lang="fr-FR" sz="3000" dirty="0" err="1"/>
              <a:t>Through</a:t>
            </a:r>
            <a:r>
              <a:rPr lang="fr-FR" sz="3000" dirty="0"/>
              <a:t> </a:t>
            </a:r>
            <a:r>
              <a:rPr lang="fr-FR" sz="3000" dirty="0" err="1"/>
              <a:t>Entities</a:t>
            </a:r>
            <a:endParaRPr lang="fr-FR" sz="3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8A4DF-BE63-4CDE-83E1-6305FE605CD8}"/>
              </a:ext>
            </a:extLst>
          </p:cNvPr>
          <p:cNvSpPr/>
          <p:nvPr/>
        </p:nvSpPr>
        <p:spPr>
          <a:xfrm>
            <a:off x="993809" y="2721114"/>
            <a:ext cx="28914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/>
              <a:t>Owners</a:t>
            </a:r>
            <a:r>
              <a:rPr lang="fr-FR" sz="2000" dirty="0"/>
              <a:t> and </a:t>
            </a:r>
            <a:r>
              <a:rPr lang="fr-FR" sz="2000" dirty="0" err="1"/>
              <a:t>developpers</a:t>
            </a:r>
            <a:r>
              <a:rPr lang="fr-FR" sz="2000" dirty="0"/>
              <a:t> of the </a:t>
            </a:r>
            <a:r>
              <a:rPr lang="fr-FR" sz="2000" dirty="0" err="1"/>
              <a:t>project’s</a:t>
            </a:r>
            <a:r>
              <a:rPr lang="fr-FR" sz="2000" dirty="0"/>
              <a:t> interfaces: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7324E9-3D30-42E2-837F-B037D6D1164C}"/>
              </a:ext>
            </a:extLst>
          </p:cNvPr>
          <p:cNvSpPr/>
          <p:nvPr/>
        </p:nvSpPr>
        <p:spPr>
          <a:xfrm>
            <a:off x="8007113" y="3072272"/>
            <a:ext cx="36443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Documentation experts </a:t>
            </a:r>
            <a:r>
              <a:rPr lang="fr-FR" sz="2000" dirty="0" err="1"/>
              <a:t>developping</a:t>
            </a:r>
            <a:r>
              <a:rPr lang="fr-FR" sz="2000" dirty="0"/>
              <a:t> </a:t>
            </a:r>
            <a:r>
              <a:rPr lang="fr-FR" sz="2000" dirty="0" err="1"/>
              <a:t>rules</a:t>
            </a:r>
            <a:r>
              <a:rPr lang="fr-FR" sz="2000" dirty="0"/>
              <a:t> sets, </a:t>
            </a:r>
            <a:r>
              <a:rPr lang="fr-FR" sz="2000" dirty="0" err="1"/>
              <a:t>studying</a:t>
            </a:r>
            <a:r>
              <a:rPr lang="fr-FR" sz="2000" dirty="0"/>
              <a:t> and </a:t>
            </a:r>
            <a:r>
              <a:rPr lang="fr-FR" sz="2000" dirty="0" err="1"/>
              <a:t>publishing</a:t>
            </a:r>
            <a:r>
              <a:rPr lang="fr-FR" sz="2000" dirty="0"/>
              <a:t> </a:t>
            </a:r>
            <a:r>
              <a:rPr lang="fr-FR" sz="2000" dirty="0" err="1"/>
              <a:t>mappings</a:t>
            </a:r>
            <a:r>
              <a:rPr lang="fr-FR" sz="2000" dirty="0"/>
              <a:t>, in charge of the </a:t>
            </a:r>
            <a:r>
              <a:rPr lang="fr-FR" sz="2000" dirty="0" err="1"/>
              <a:t>project’s</a:t>
            </a:r>
            <a:r>
              <a:rPr lang="fr-FR" sz="2000" dirty="0"/>
              <a:t> </a:t>
            </a:r>
            <a:r>
              <a:rPr lang="fr-FR" sz="2000" dirty="0" err="1"/>
              <a:t>valorization</a:t>
            </a:r>
            <a:r>
              <a:rPr lang="fr-FR" sz="2000" dirty="0"/>
              <a:t>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EB2D0B1-420B-4CE2-8D45-A643F2A69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28" y="3529280"/>
            <a:ext cx="1294920" cy="78554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53B3A05-D6B0-4BFE-8DFD-64690CC5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70" y="3504760"/>
            <a:ext cx="1646224" cy="79430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882D7B7-CEA4-449C-8BC6-621461EC7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318" y="4395913"/>
            <a:ext cx="217708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3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9DF9F6B-9D6B-467E-BCF3-05C1CA8CBFBC}"/>
              </a:ext>
            </a:extLst>
          </p:cNvPr>
          <p:cNvSpPr/>
          <p:nvPr/>
        </p:nvSpPr>
        <p:spPr>
          <a:xfrm>
            <a:off x="1335723" y="1529030"/>
            <a:ext cx="3112451" cy="168681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795E86D-478E-49E5-AA6F-4B5F56772C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35737-38C6-405B-B6A6-36A8D6742E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7623" y="3215844"/>
            <a:ext cx="8846502" cy="884668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com3T: a pattern </a:t>
            </a:r>
            <a:r>
              <a:rPr lang="fr-FR" dirty="0" err="1"/>
              <a:t>level</a:t>
            </a:r>
            <a:r>
              <a:rPr lang="fr-FR" dirty="0"/>
              <a:t> migration </a:t>
            </a:r>
            <a:r>
              <a:rPr lang="fr-FR" dirty="0" err="1"/>
              <a:t>tool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D3BA9A-E6F0-4F62-BCE1-6BE1A67D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72" y="1529030"/>
            <a:ext cx="2943565" cy="17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5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D18C54-971B-4569-AB39-F523993586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10132" y="2144543"/>
            <a:ext cx="6313036" cy="4088735"/>
          </a:xfrm>
        </p:spPr>
        <p:txBody>
          <a:bodyPr/>
          <a:lstStyle/>
          <a:p>
            <a:r>
              <a:rPr lang="en-US" dirty="0"/>
              <a:t>Oriented graph of bibliographic patterns as a meta-model of rules</a:t>
            </a:r>
          </a:p>
          <a:p>
            <a:r>
              <a:rPr lang="en-US" dirty="0"/>
              <a:t>Recognition of patterns</a:t>
            </a:r>
          </a:p>
          <a:p>
            <a:r>
              <a:rPr lang="en-US" dirty="0"/>
              <a:t>Input and output vocabularies configured as external files: the factory can be used with any format (example: RDA, BIBFRAME, RDA-FR) </a:t>
            </a:r>
          </a:p>
          <a:p>
            <a:endParaRPr lang="en-US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F88B8C-E52E-49AA-B1D3-F1C11A4F1A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045665-3422-437A-8A37-00277D3ABA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com3T: a pattern </a:t>
            </a:r>
            <a:r>
              <a:rPr lang="fr-FR" dirty="0" err="1"/>
              <a:t>level</a:t>
            </a:r>
            <a:r>
              <a:rPr lang="fr-FR" dirty="0"/>
              <a:t> migration </a:t>
            </a:r>
            <a:r>
              <a:rPr lang="fr-FR" dirty="0" err="1"/>
              <a:t>tool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AD5BA77-7C6B-4E8D-860A-E460302F3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CC7F88E-C419-4E2D-9151-86A083C6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168" y="2623733"/>
            <a:ext cx="3258700" cy="19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2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F88B8C-E52E-49AA-B1D3-F1C11A4F1A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045665-3422-437A-8A37-00277D3ABA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com3T: a pattern </a:t>
            </a:r>
            <a:r>
              <a:rPr lang="fr-FR" dirty="0" err="1"/>
              <a:t>level</a:t>
            </a:r>
            <a:r>
              <a:rPr lang="fr-FR" dirty="0"/>
              <a:t> migration </a:t>
            </a:r>
            <a:r>
              <a:rPr lang="fr-FR" dirty="0" err="1"/>
              <a:t>tool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AD5BA77-7C6B-4E8D-860A-E460302F3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Representation</a:t>
            </a:r>
            <a:r>
              <a:rPr lang="fr-FR" dirty="0"/>
              <a:t> of the </a:t>
            </a:r>
            <a:r>
              <a:rPr lang="fr-FR" dirty="0" err="1"/>
              <a:t>technical</a:t>
            </a:r>
            <a:r>
              <a:rPr lang="fr-FR" dirty="0"/>
              <a:t> architecture of LRM-Factory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27432C-ADE5-459B-A937-B15FCAB5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72" y="1761597"/>
            <a:ext cx="7124255" cy="44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0C606F6-544D-4122-A16A-12366FD7D1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D8F168-801A-409E-ABA2-B34A8F7E07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7622" y="3215844"/>
            <a:ext cx="9579927" cy="884668"/>
          </a:xfrm>
        </p:spPr>
        <p:txBody>
          <a:bodyPr/>
          <a:lstStyle/>
          <a:p>
            <a:r>
              <a:rPr lang="fr-FR" dirty="0"/>
              <a:t>Conversion and </a:t>
            </a:r>
            <a:r>
              <a:rPr lang="fr-FR" dirty="0" err="1"/>
              <a:t>bibliographical</a:t>
            </a:r>
            <a:r>
              <a:rPr lang="fr-FR" dirty="0"/>
              <a:t>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3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E9D9A41-64CF-47C3-83F1-D4E77840E3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0132" y="1682036"/>
            <a:ext cx="7950874" cy="4551244"/>
          </a:xfrm>
        </p:spPr>
        <p:txBody>
          <a:bodyPr/>
          <a:lstStyle/>
          <a:p>
            <a:r>
              <a:rPr lang="fr-FR" dirty="0"/>
              <a:t>30 </a:t>
            </a:r>
            <a:r>
              <a:rPr lang="fr-FR" dirty="0" err="1"/>
              <a:t>months</a:t>
            </a:r>
            <a:r>
              <a:rPr lang="fr-FR" dirty="0"/>
              <a:t> </a:t>
            </a:r>
            <a:r>
              <a:rPr lang="fr-FR" dirty="0" err="1"/>
              <a:t>projects</a:t>
            </a:r>
            <a:endParaRPr lang="fr-FR" dirty="0"/>
          </a:p>
          <a:p>
            <a:r>
              <a:rPr lang="fr-FR" dirty="0"/>
              <a:t>Conversion of records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sudoc</a:t>
            </a:r>
            <a:r>
              <a:rPr lang="fr-FR" dirty="0"/>
              <a:t> Abes (</a:t>
            </a:r>
            <a:r>
              <a:rPr lang="fr-FR" dirty="0" err="1"/>
              <a:t>Higher</a:t>
            </a:r>
            <a:r>
              <a:rPr lang="fr-FR" dirty="0"/>
              <a:t> Education </a:t>
            </a:r>
            <a:r>
              <a:rPr lang="fr-FR" dirty="0" err="1"/>
              <a:t>bibliographical</a:t>
            </a:r>
            <a:r>
              <a:rPr lang="fr-FR" dirty="0"/>
              <a:t> </a:t>
            </a:r>
            <a:r>
              <a:rPr lang="fr-FR" dirty="0" err="1"/>
              <a:t>agency</a:t>
            </a:r>
            <a:r>
              <a:rPr lang="fr-FR" dirty="0"/>
              <a:t>)</a:t>
            </a:r>
          </a:p>
          <a:p>
            <a:r>
              <a:rPr lang="fr-FR" dirty="0"/>
              <a:t>Mapping UNIMARC to RDA</a:t>
            </a:r>
          </a:p>
          <a:p>
            <a:r>
              <a:rPr lang="fr-FR" dirty="0"/>
              <a:t>No </a:t>
            </a:r>
            <a:r>
              <a:rPr lang="fr-FR" dirty="0" err="1"/>
              <a:t>pre-existing</a:t>
            </a:r>
            <a:r>
              <a:rPr lang="fr-FR" dirty="0"/>
              <a:t> mapping UNIMARC to RDA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60E4E-D2F5-4B9C-A10A-A72C2D05F14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7F63893-9D7C-4D41-AC61-E8ABFBCB521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09AE0B-0946-4CB6-A191-62CE54BEE5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Conversion and </a:t>
            </a:r>
            <a:r>
              <a:rPr lang="fr-FR" dirty="0" err="1"/>
              <a:t>bibliographical</a:t>
            </a:r>
            <a:r>
              <a:rPr lang="fr-FR" dirty="0"/>
              <a:t> patterns</a:t>
            </a:r>
            <a:endParaRPr lang="en-US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5C7888-6F98-4D89-9BF8-976A780FF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5F59EA-6775-459E-AD64-5BD68335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16" y="4278347"/>
            <a:ext cx="2060644" cy="20606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1CF1B3-65E7-4F89-BD1E-576330AD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38" y="4441894"/>
            <a:ext cx="5095875" cy="17335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0FF4CF-6A05-48D2-8AA7-64F96E70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76" y="1682035"/>
            <a:ext cx="2445962" cy="24459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D99243-D072-4F3B-86D8-1018A60B8FB4}"/>
              </a:ext>
            </a:extLst>
          </p:cNvPr>
          <p:cNvSpPr/>
          <p:nvPr/>
        </p:nvSpPr>
        <p:spPr>
          <a:xfrm>
            <a:off x="2565758" y="4871789"/>
            <a:ext cx="2259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/>
              <a:t>UNIMARC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5BB55FD-4B94-4B21-8C33-8E44C4CBC216}"/>
              </a:ext>
            </a:extLst>
          </p:cNvPr>
          <p:cNvCxnSpPr>
            <a:stCxn id="15" idx="3"/>
          </p:cNvCxnSpPr>
          <p:nvPr/>
        </p:nvCxnSpPr>
        <p:spPr>
          <a:xfrm>
            <a:off x="4825031" y="5225732"/>
            <a:ext cx="1718644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25210"/>
      </p:ext>
    </p:extLst>
  </p:cSld>
  <p:clrMapOvr>
    <a:masterClrMapping/>
  </p:clrMapOvr>
</p:sld>
</file>

<file path=ppt/theme/theme1.xml><?xml version="1.0" encoding="utf-8"?>
<a:theme xmlns:a="http://schemas.openxmlformats.org/drawingml/2006/main" name="PPT HCL-FR-19">
  <a:themeElements>
    <a:clrScheme name="HCL - thème">
      <a:dk1>
        <a:srgbClr val="838282"/>
      </a:dk1>
      <a:lt1>
        <a:srgbClr val="FFFFFF"/>
      </a:lt1>
      <a:dk2>
        <a:srgbClr val="004562"/>
      </a:dk2>
      <a:lt2>
        <a:srgbClr val="00B5EF"/>
      </a:lt2>
      <a:accent1>
        <a:srgbClr val="8DCCC0"/>
      </a:accent1>
      <a:accent2>
        <a:srgbClr val="F6C755"/>
      </a:accent2>
      <a:accent3>
        <a:srgbClr val="B0CF79"/>
      </a:accent3>
      <a:accent4>
        <a:srgbClr val="7F80B0"/>
      </a:accent4>
      <a:accent5>
        <a:srgbClr val="E57A52"/>
      </a:accent5>
      <a:accent6>
        <a:srgbClr val="9C8F81"/>
      </a:accent6>
      <a:hlink>
        <a:srgbClr val="F1AB57"/>
      </a:hlink>
      <a:folHlink>
        <a:srgbClr val="EA919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8BE4A3B-AA2C-44E6-8FBA-64A1430941F1}" vid="{941CCEBE-53CA-4F19-A99C-D1217CD1B3C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PPT-HCL-2023</Template>
  <TotalTime>3033</TotalTime>
  <Words>598</Words>
  <Application>Microsoft Office PowerPoint</Application>
  <PresentationFormat>Grand écran</PresentationFormat>
  <Paragraphs>108</Paragraphs>
  <Slides>22</Slides>
  <Notes>10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Police système</vt:lpstr>
      <vt:lpstr>PPT HCL-FR-19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Hospices Civils de Lyon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BRUNO, Carole</dc:creator>
  <cp:lastModifiedBy>BASTIEN, Marie</cp:lastModifiedBy>
  <cp:revision>226</cp:revision>
  <cp:lastPrinted>2019-07-11T12:29:28Z</cp:lastPrinted>
  <dcterms:created xsi:type="dcterms:W3CDTF">2024-03-25T13:25:24Z</dcterms:created>
  <dcterms:modified xsi:type="dcterms:W3CDTF">2025-09-30T11:43:48Z</dcterms:modified>
</cp:coreProperties>
</file>